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DengXian"/>
      </a:defRPr>
    </a:lvl1pPr>
    <a:lvl2pPr indent="228600" latinLnBrk="0">
      <a:defRPr sz="1200">
        <a:latin typeface="+mn-lt"/>
        <a:ea typeface="+mn-ea"/>
        <a:cs typeface="+mn-cs"/>
        <a:sym typeface="DengXian"/>
      </a:defRPr>
    </a:lvl2pPr>
    <a:lvl3pPr indent="457200" latinLnBrk="0">
      <a:defRPr sz="1200">
        <a:latin typeface="+mn-lt"/>
        <a:ea typeface="+mn-ea"/>
        <a:cs typeface="+mn-cs"/>
        <a:sym typeface="DengXian"/>
      </a:defRPr>
    </a:lvl3pPr>
    <a:lvl4pPr indent="685800" latinLnBrk="0">
      <a:defRPr sz="1200">
        <a:latin typeface="+mn-lt"/>
        <a:ea typeface="+mn-ea"/>
        <a:cs typeface="+mn-cs"/>
        <a:sym typeface="DengXian"/>
      </a:defRPr>
    </a:lvl4pPr>
    <a:lvl5pPr indent="914400" latinLnBrk="0">
      <a:defRPr sz="1200">
        <a:latin typeface="+mn-lt"/>
        <a:ea typeface="+mn-ea"/>
        <a:cs typeface="+mn-cs"/>
        <a:sym typeface="DengXian"/>
      </a:defRPr>
    </a:lvl5pPr>
    <a:lvl6pPr indent="1143000" latinLnBrk="0">
      <a:defRPr sz="1200">
        <a:latin typeface="+mn-lt"/>
        <a:ea typeface="+mn-ea"/>
        <a:cs typeface="+mn-cs"/>
        <a:sym typeface="DengXian"/>
      </a:defRPr>
    </a:lvl6pPr>
    <a:lvl7pPr indent="1371600" latinLnBrk="0">
      <a:defRPr sz="1200">
        <a:latin typeface="+mn-lt"/>
        <a:ea typeface="+mn-ea"/>
        <a:cs typeface="+mn-cs"/>
        <a:sym typeface="DengXian"/>
      </a:defRPr>
    </a:lvl7pPr>
    <a:lvl8pPr indent="1600200" latinLnBrk="0">
      <a:defRPr sz="1200">
        <a:latin typeface="+mn-lt"/>
        <a:ea typeface="+mn-ea"/>
        <a:cs typeface="+mn-cs"/>
        <a:sym typeface="DengXian"/>
      </a:defRPr>
    </a:lvl8pPr>
    <a:lvl9pPr indent="1828800" latinLnBrk="0">
      <a:defRPr sz="1200">
        <a:latin typeface="+mn-lt"/>
        <a:ea typeface="+mn-ea"/>
        <a:cs typeface="+mn-cs"/>
        <a:sym typeface="DengXi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2" name="正文级别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83" name="图片占位符 2"/>
          <p:cNvSpPr/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正文级别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080149" y="6385542"/>
            <a:ext cx="273652" cy="3067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DengXi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DengXi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矩形 4"/>
          <p:cNvSpPr txBox="1"/>
          <p:nvPr/>
        </p:nvSpPr>
        <p:spPr>
          <a:xfrm>
            <a:off x="504442" y="1419102"/>
            <a:ext cx="6982607" cy="364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V1s</a:t>
            </a:r>
            <a:endParaRPr>
              <a:latin typeface="inherit"/>
              <a:ea typeface="inherit"/>
              <a:cs typeface="inherit"/>
              <a:sym typeface="inherit"/>
            </a:endParaRPr>
          </a:p>
          <a:p>
            <a:pPr>
              <a:defRPr b="1">
                <a:solidFill>
                  <a:srgbClr val="FFFFFF"/>
                </a:solidFill>
                <a:latin typeface="inherit"/>
                <a:ea typeface="inherit"/>
                <a:cs typeface="inherit"/>
                <a:sym typeface="inherit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Icon reborn with improved response and agility</a:t>
            </a:r>
            <a:endParaRPr b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endParaRPr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Clearer display with 1280×720 resolution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Android 6.0 - Smarter, safer. 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Proprietary SUNMI algorithm that reads mobile-generated payment codes in 0.1 seconds. 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Compatible with NFC modules and multi-function scanning platforms for improved versatility</a:t>
            </a:r>
            <a:endParaRPr>
              <a:latin typeface="宋体"/>
              <a:ea typeface="宋体"/>
              <a:cs typeface="宋体"/>
              <a:sym typeface="宋体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矩形 2"/>
          <p:cNvSpPr txBox="1"/>
          <p:nvPr/>
        </p:nvSpPr>
        <p:spPr>
          <a:xfrm>
            <a:off x="637030" y="1280126"/>
            <a:ext cx="6266991" cy="238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Increased build quality</a:t>
            </a:r>
          </a:p>
          <a:p>
            <a:pPr defTabSz="457200"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comfortable one-handed operation</a:t>
            </a:r>
            <a:endParaRPr b="0" sz="2200">
              <a:latin typeface="宋体"/>
              <a:ea typeface="宋体"/>
              <a:cs typeface="宋体"/>
              <a:sym typeface="宋体"/>
            </a:endParaRPr>
          </a:p>
          <a:p>
            <a:pPr>
              <a:defRPr sz="220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defTabSz="457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Ergonomically designed curved shell </a:t>
            </a:r>
          </a:p>
          <a:p>
            <a:pPr defTabSz="457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facilitate single handed operation</a:t>
            </a:r>
          </a:p>
          <a:p>
            <a:pPr defTabSz="457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Iconic SUNMI orange colour sheds the drab industrial feel for a trendy look.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矩形 2"/>
          <p:cNvSpPr txBox="1"/>
          <p:nvPr/>
        </p:nvSpPr>
        <p:spPr>
          <a:xfrm>
            <a:off x="5210554" y="883887"/>
            <a:ext cx="6096003" cy="238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b="1" sz="2800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Extended base</a:t>
            </a:r>
            <a:endParaRPr b="0"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r" defTabSz="457200">
              <a:defRPr>
                <a:solidFill>
                  <a:srgbClr val="333333">
                    <a:alpha val="90196"/>
                  </a:srgbClr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</a:t>
            </a:r>
          </a:p>
          <a:p>
            <a:pPr algn="r" defTabSz="457200">
              <a:defRPr sz="1808">
                <a:solidFill>
                  <a:srgbClr val="333333">
                    <a:alpha val="9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Provides charging function for V1s</a:t>
            </a:r>
          </a:p>
          <a:p>
            <a:pPr algn="r" defTabSz="457200">
              <a:defRPr sz="1808">
                <a:solidFill>
                  <a:srgbClr val="333333">
                    <a:alpha val="9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Expandable I/O interface</a:t>
            </a:r>
          </a:p>
          <a:p>
            <a:pPr algn="r" defTabSz="457200">
              <a:defRPr sz="1808">
                <a:solidFill>
                  <a:srgbClr val="333333">
                    <a:alpha val="9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Supports OTG</a:t>
            </a:r>
            <a:endParaRPr>
              <a:solidFill>
                <a:srgbClr val="535353"/>
              </a:solidFill>
            </a:endParaRPr>
          </a:p>
          <a:p>
            <a:pPr algn="r" defTabSz="457200">
              <a:defRPr sz="1400">
                <a:solidFill>
                  <a:srgbClr val="333333">
                    <a:alpha val="70196"/>
                  </a:srgbClr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algn="r" defTabSz="457200">
              <a:defRPr sz="1400">
                <a:solidFill>
                  <a:srgbClr val="333333">
                    <a:alpha val="70196"/>
                  </a:srgbClr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algn="r" defTabSz="457200">
              <a:defRPr sz="1400">
                <a:solidFill>
                  <a:srgbClr val="333333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*Provides 2 types of interface specification, single/dual-USB ports</a:t>
            </a:r>
          </a:p>
        </p:txBody>
      </p:sp>
      <p:pic>
        <p:nvPicPr>
          <p:cNvPr id="152" name="ota.png" descr="o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3227" y="3642667"/>
            <a:ext cx="814886" cy="814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an.png" descr="sca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6827" y="3642667"/>
            <a:ext cx="814886" cy="814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OTG接口"/>
          <p:cNvSpPr txBox="1"/>
          <p:nvPr/>
        </p:nvSpPr>
        <p:spPr>
          <a:xfrm>
            <a:off x="8543928" y="4609277"/>
            <a:ext cx="1220683" cy="33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400">
                <a:solidFill>
                  <a:srgbClr val="333333"/>
                </a:solidFill>
              </a:defRPr>
            </a:lvl1pPr>
          </a:lstStyle>
          <a:p>
            <a:pPr/>
            <a:r>
              <a:t>OTG interface</a:t>
            </a:r>
          </a:p>
        </p:txBody>
      </p:sp>
      <p:sp>
        <p:nvSpPr>
          <p:cNvPr id="155" name="扫码枪"/>
          <p:cNvSpPr txBox="1"/>
          <p:nvPr/>
        </p:nvSpPr>
        <p:spPr>
          <a:xfrm>
            <a:off x="10447484" y="4609277"/>
            <a:ext cx="766372" cy="33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400">
                <a:solidFill>
                  <a:srgbClr val="333333"/>
                </a:solidFill>
              </a:defRPr>
            </a:lvl1pPr>
          </a:lstStyle>
          <a:p>
            <a:pPr/>
            <a:r>
              <a:t>Scanner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矩形 2"/>
          <p:cNvSpPr txBox="1"/>
          <p:nvPr/>
        </p:nvSpPr>
        <p:spPr>
          <a:xfrm>
            <a:off x="637538" y="3422396"/>
            <a:ext cx="6707116" cy="174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Hands Free Scanner</a:t>
            </a:r>
            <a:endParaRPr b="0"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>
              <a:defRPr sz="2200"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2018 Red Dot Award winner</a:t>
            </a:r>
          </a:p>
          <a:p>
            <a:pPr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perfect countertop partner for V1s</a:t>
            </a:r>
          </a:p>
          <a:p>
            <a:pPr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with features of easy QR code scanning during power charging session</a:t>
            </a:r>
          </a:p>
          <a:p>
            <a:pPr>
              <a:defRPr sz="16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freed up your hands and keep your V1s running all 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20724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矩形 3"/>
          <p:cNvSpPr txBox="1"/>
          <p:nvPr/>
        </p:nvSpPr>
        <p:spPr>
          <a:xfrm>
            <a:off x="4796401" y="2432898"/>
            <a:ext cx="6350573" cy="175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Mobile Strap</a:t>
            </a:r>
            <a:endParaRPr b="0" sz="2400">
              <a:latin typeface="宋体"/>
              <a:ea typeface="宋体"/>
              <a:cs typeface="宋体"/>
              <a:sym typeface="宋体"/>
            </a:endParaRPr>
          </a:p>
          <a:p>
            <a:pPr algn="r">
              <a:defRPr sz="2200">
                <a:solidFill>
                  <a:srgbClr val="535353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algn="r">
              <a:defRPr>
                <a:solidFill>
                  <a:srgbClr val="53535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Easy to use and install</a:t>
            </a:r>
          </a:p>
          <a:p>
            <a:pPr algn="r">
              <a:defRPr>
                <a:solidFill>
                  <a:srgbClr val="53535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a safety strap for preventing your V1s dropping off from your hand.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图片 2" descr="图片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屏幕快照 2018-11-13 下午6.39.55.png" descr="屏幕快照 2018-11-13 下午6.39.55.png"/>
          <p:cNvPicPr>
            <a:picLocks noChangeAspect="1"/>
          </p:cNvPicPr>
          <p:nvPr/>
        </p:nvPicPr>
        <p:blipFill>
          <a:blip r:embed="rId3">
            <a:extLst/>
          </a:blip>
          <a:srcRect l="9126" t="417" r="10664" b="3730"/>
          <a:stretch>
            <a:fillRect/>
          </a:stretch>
        </p:blipFill>
        <p:spPr>
          <a:xfrm>
            <a:off x="-3" y="0"/>
            <a:ext cx="1236474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矩形 4"/>
          <p:cNvSpPr txBox="1"/>
          <p:nvPr/>
        </p:nvSpPr>
        <p:spPr>
          <a:xfrm>
            <a:off x="511777" y="632902"/>
            <a:ext cx="7659004" cy="1376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can be paired with </a:t>
            </a:r>
          </a:p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physical scanning platform</a:t>
            </a:r>
          </a:p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 handsfree operation</a:t>
            </a:r>
          </a:p>
        </p:txBody>
      </p:sp>
      <p:sp>
        <p:nvSpPr>
          <p:cNvPr id="117" name="矩形 4"/>
          <p:cNvSpPr txBox="1"/>
          <p:nvPr/>
        </p:nvSpPr>
        <p:spPr>
          <a:xfrm>
            <a:off x="511777" y="2195002"/>
            <a:ext cx="6680955" cy="6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It’s time for an upgrade to a lightweight fixed POS system 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that reads mobile-generated payment codes in 0.1 seconds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矩形 2"/>
          <p:cNvSpPr txBox="1"/>
          <p:nvPr/>
        </p:nvSpPr>
        <p:spPr>
          <a:xfrm>
            <a:off x="5363864" y="1227803"/>
            <a:ext cx="6447136" cy="221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be used outdoor for generating</a:t>
            </a:r>
            <a:endParaRPr b="0"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r">
              <a:defRPr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</a:p>
          <a:p>
            <a:pPr algn="r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 displaying order numbers</a:t>
            </a:r>
          </a:p>
          <a:p>
            <a:pPr algn="r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ordering, payment and billing purposes</a:t>
            </a:r>
          </a:p>
          <a:p>
            <a:pPr algn="r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Its 5200mAh battery allows usage for</a:t>
            </a:r>
          </a:p>
          <a:p>
            <a:pPr algn="r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more than 1 full working day</a:t>
            </a:r>
          </a:p>
          <a:p>
            <a:pPr algn="r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or a standby time of up to 30 days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 2"/>
          <p:cNvSpPr txBox="1"/>
          <p:nvPr/>
        </p:nvSpPr>
        <p:spPr>
          <a:xfrm>
            <a:off x="504156" y="1052511"/>
            <a:ext cx="8252374" cy="206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Comes with autofocus and </a:t>
            </a:r>
          </a:p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flash for picture-taking, day and night</a:t>
            </a:r>
            <a:endParaRPr b="0" sz="2400">
              <a:latin typeface="宋体"/>
              <a:ea typeface="宋体"/>
              <a:cs typeface="宋体"/>
              <a:sym typeface="宋体"/>
            </a:endParaRP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It’s 5-megapixel camera comes with autofocus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 flash for picture-taking, day and night. 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There’s also a built-in strap for easier handling and increased productivity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76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矩形 2"/>
          <p:cNvSpPr txBox="1"/>
          <p:nvPr/>
        </p:nvSpPr>
        <p:spPr>
          <a:xfrm>
            <a:off x="273010" y="3962127"/>
            <a:ext cx="1877824" cy="89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latest SUNMI Os is safer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smoother and more stable</a:t>
            </a:r>
          </a:p>
        </p:txBody>
      </p:sp>
      <p:sp>
        <p:nvSpPr>
          <p:cNvPr id="127" name="矩形 3"/>
          <p:cNvSpPr txBox="1"/>
          <p:nvPr/>
        </p:nvSpPr>
        <p:spPr>
          <a:xfrm>
            <a:off x="2268395" y="3962127"/>
            <a:ext cx="2703446" cy="150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Industry-leading specification ensures 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every terminal has the latest software installed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prevents the leak and theft 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of important information and messages</a:t>
            </a:r>
          </a:p>
        </p:txBody>
      </p:sp>
      <p:sp>
        <p:nvSpPr>
          <p:cNvPr id="128" name="矩形 4"/>
          <p:cNvSpPr txBox="1"/>
          <p:nvPr/>
        </p:nvSpPr>
        <p:spPr>
          <a:xfrm>
            <a:off x="5031049" y="3962127"/>
            <a:ext cx="2229424" cy="89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Improved software consistency 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avoid lagging at peak periods.</a:t>
            </a:r>
          </a:p>
        </p:txBody>
      </p:sp>
      <p:sp>
        <p:nvSpPr>
          <p:cNvPr id="129" name="矩形 5"/>
          <p:cNvSpPr txBox="1"/>
          <p:nvPr/>
        </p:nvSpPr>
        <p:spPr>
          <a:xfrm>
            <a:off x="7497481" y="3962127"/>
            <a:ext cx="2229424" cy="49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FFFFFF">
                    <a:alpha val="70253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Allows oversea users to install tax module</a:t>
            </a:r>
          </a:p>
        </p:txBody>
      </p:sp>
      <p:sp>
        <p:nvSpPr>
          <p:cNvPr id="130" name="矩形 6"/>
          <p:cNvSpPr txBox="1"/>
          <p:nvPr/>
        </p:nvSpPr>
        <p:spPr>
          <a:xfrm>
            <a:off x="9925811" y="3962127"/>
            <a:ext cx="2054465" cy="89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Get up-to-date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information on devices’ physical location </a:t>
            </a:r>
          </a:p>
          <a:p>
            <a:pPr algn="ctr" defTabSz="457200">
              <a:defRPr sz="1400"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 easier management. </a:t>
            </a:r>
          </a:p>
        </p:txBody>
      </p:sp>
      <p:pic>
        <p:nvPicPr>
          <p:cNvPr id="131" name="屏幕快照 2018-11-13 下午6.31.16.png" descr="屏幕快照 2018-11-13 下午6.31.16.png"/>
          <p:cNvPicPr>
            <a:picLocks noChangeAspect="1"/>
          </p:cNvPicPr>
          <p:nvPr/>
        </p:nvPicPr>
        <p:blipFill>
          <a:blip r:embed="rId3">
            <a:extLst/>
          </a:blip>
          <a:srcRect l="4707" t="5336" r="5109" b="5336"/>
          <a:stretch>
            <a:fillRect/>
          </a:stretch>
        </p:blipFill>
        <p:spPr>
          <a:xfrm>
            <a:off x="389334" y="1803497"/>
            <a:ext cx="11413343" cy="1889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图片 2" descr="图片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5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矩形 6"/>
          <p:cNvSpPr txBox="1"/>
          <p:nvPr/>
        </p:nvSpPr>
        <p:spPr>
          <a:xfrm>
            <a:off x="541314" y="772872"/>
            <a:ext cx="7697261" cy="1202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Latest SUNMI scanning algorithm that reads mobile-generated payment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codes in 0.1 seconds, reducing customers’ waiting time significantly </a:t>
            </a: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*</a:t>
            </a:r>
            <a:r>
              <a:rPr sz="1600"/>
              <a:t>Recommend to use with SUNMI scanning APK</a:t>
            </a:r>
          </a:p>
        </p:txBody>
      </p:sp>
      <p:sp>
        <p:nvSpPr>
          <p:cNvPr id="136" name="矩形 6"/>
          <p:cNvSpPr txBox="1"/>
          <p:nvPr/>
        </p:nvSpPr>
        <p:spPr>
          <a:xfrm>
            <a:off x="4673047" y="3998672"/>
            <a:ext cx="6628940" cy="134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With 5 megapixels and a built-in flash</a:t>
            </a:r>
            <a:endParaRPr b="0"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r"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algn="r" defTabSz="457200">
              <a:defRPr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users may take picture during day or night</a:t>
            </a:r>
          </a:p>
          <a:p>
            <a:pPr algn="r" defTabSz="457200">
              <a:defRPr>
                <a:solidFill>
                  <a:srgbClr val="FFFFFF">
                    <a:alpha val="7019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record important events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矩形 2"/>
          <p:cNvSpPr txBox="1"/>
          <p:nvPr/>
        </p:nvSpPr>
        <p:spPr>
          <a:xfrm>
            <a:off x="513078" y="1238471"/>
            <a:ext cx="6096005" cy="183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5.5''IPS screen </a:t>
            </a:r>
          </a:p>
          <a:p>
            <a: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with 178° viewing angle</a:t>
            </a:r>
            <a:endParaRPr b="0"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defRPr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1280×720 resolution.</a:t>
            </a:r>
          </a:p>
          <a:p>
            <a:pPr>
              <a:defRPr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Users can be assured of a crystal-clear 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 2"/>
          <p:cNvSpPr txBox="1"/>
          <p:nvPr/>
        </p:nvSpPr>
        <p:spPr>
          <a:xfrm>
            <a:off x="510537" y="650714"/>
            <a:ext cx="8003783" cy="212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NFC module</a:t>
            </a:r>
          </a:p>
          <a:p>
            <a:pPr defTabSz="457200">
              <a:defRPr b="1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/>
              <a:t>for increased versatility</a:t>
            </a:r>
            <a:r>
              <a:t> </a:t>
            </a:r>
            <a:endParaRPr b="0">
              <a:latin typeface="宋体"/>
              <a:ea typeface="宋体"/>
              <a:cs typeface="宋体"/>
              <a:sym typeface="宋体"/>
            </a:endParaRPr>
          </a:p>
          <a:p>
            <a:pPr>
              <a:defRPr sz="2400"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defTabSz="457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Supports loyalty card swiping function</a:t>
            </a:r>
          </a:p>
          <a:p>
            <a:pPr defTabSz="457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including points tabulation and other services</a:t>
            </a:r>
          </a:p>
          <a:p>
            <a:pPr defTabSz="45720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 increased customer loyalty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矩形 2"/>
          <p:cNvSpPr txBox="1"/>
          <p:nvPr/>
        </p:nvSpPr>
        <p:spPr>
          <a:xfrm>
            <a:off x="4532426" y="1112487"/>
            <a:ext cx="6901131" cy="205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57200">
              <a:defRPr b="1" sz="2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Type-c USB port for high-speed transfe</a:t>
            </a:r>
          </a:p>
          <a:p>
            <a:pPr algn="r" defTabSz="457200">
              <a:defRPr b="1" sz="2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Double sided for easy use</a:t>
            </a:r>
            <a:endParaRPr b="0"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r">
              <a:defRPr>
                <a:solidFill>
                  <a:srgbClr val="3B414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 algn="r" defTabSz="457200">
              <a:defRPr>
                <a:solidFill>
                  <a:srgbClr val="3B41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Supports OTG for mobile barcode scanner,</a:t>
            </a:r>
          </a:p>
          <a:p>
            <a:pPr algn="r" defTabSz="457200">
              <a:defRPr>
                <a:solidFill>
                  <a:srgbClr val="3B41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adapters and USB drive,</a:t>
            </a:r>
          </a:p>
          <a:p>
            <a:pPr algn="r" defTabSz="457200">
              <a:defRPr>
                <a:solidFill>
                  <a:srgbClr val="3B41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increasing versatility for various needs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DengXian"/>
        <a:ea typeface="DengXian"/>
        <a:cs typeface="DengXia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DengXian"/>
        <a:ea typeface="DengXian"/>
        <a:cs typeface="DengXia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